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70" r:id="rId8"/>
    <p:sldId id="264" r:id="rId9"/>
    <p:sldId id="263" r:id="rId10"/>
    <p:sldId id="267" r:id="rId11"/>
    <p:sldId id="265" r:id="rId12"/>
    <p:sldId id="266" r:id="rId13"/>
    <p:sldId id="268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36"/>
    <a:srgbClr val="C9DBFF"/>
    <a:srgbClr val="AB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88" autoAdjust="0"/>
    <p:restoredTop sz="94660"/>
  </p:normalViewPr>
  <p:slideViewPr>
    <p:cSldViewPr snapToGrid="0">
      <p:cViewPr>
        <p:scale>
          <a:sx n="33" d="100"/>
          <a:sy n="33" d="100"/>
        </p:scale>
        <p:origin x="3786" y="1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G>
</file>

<file path=ppt/media/image23.png>
</file>

<file path=ppt/media/image24.png>
</file>

<file path=ppt/media/image25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61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16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81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4813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45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925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6493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795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9971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4238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075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99D88-3F4E-4D49-BAFD-F0DF52DAEC61}" type="datetimeFigureOut">
              <a:rPr lang="fr-FR" smtClean="0"/>
              <a:t>05/01/2016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3075A-236B-466C-8675-07BF62D401A6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ZoneTexte 6"/>
          <p:cNvSpPr txBox="1"/>
          <p:nvPr userDrawn="1"/>
        </p:nvSpPr>
        <p:spPr>
          <a:xfrm>
            <a:off x="0" y="6519446"/>
            <a:ext cx="3615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Scan</a:t>
            </a:r>
            <a:r>
              <a:rPr lang="fr-FR" sz="1200" baseline="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 d’un environnement en 3D - LIDAR</a:t>
            </a:r>
            <a:endParaRPr lang="fr-FR" sz="12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976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0" y="711199"/>
            <a:ext cx="10126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Scan d’un environnement en 3D - LIDAR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9635066" y="5850804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 smtClean="0">
                <a:solidFill>
                  <a:srgbClr val="002060"/>
                </a:solidFill>
                <a:latin typeface="Garamond" panose="02020404030301010803" pitchFamily="18" charset="0"/>
              </a:rPr>
              <a:t>LIORET Thomas</a:t>
            </a:r>
          </a:p>
          <a:p>
            <a:pPr algn="ctr"/>
            <a:r>
              <a:rPr lang="fr-FR" sz="1200" i="1" dirty="0" smtClean="0">
                <a:solidFill>
                  <a:srgbClr val="002060"/>
                </a:solidFill>
                <a:latin typeface="Garamond" panose="02020404030301010803" pitchFamily="18" charset="0"/>
              </a:rPr>
              <a:t>BORBEAU Quentin</a:t>
            </a:r>
          </a:p>
          <a:p>
            <a:pPr algn="ctr"/>
            <a:r>
              <a:rPr lang="fr-FR" sz="1200" i="1" dirty="0" smtClean="0">
                <a:solidFill>
                  <a:srgbClr val="002060"/>
                </a:solidFill>
                <a:latin typeface="Garamond" panose="02020404030301010803" pitchFamily="18" charset="0"/>
              </a:rPr>
              <a:t>JOUAULT Clément</a:t>
            </a:r>
          </a:p>
        </p:txBody>
      </p:sp>
      <p:pic>
        <p:nvPicPr>
          <p:cNvPr id="1026" name="Picture 2" descr="http://www.google.fr/url?source=imglanding&amp;ct=img&amp;q=http://gallery.usgs.gov/images/09_01_2012/rVMy5DCp53_09_01_2012/large/Terrestrial_Lidar_Scan.jpeg&amp;sa=X&amp;ei=YqqBVc3tBoLxUrqygiA&amp;ved=0CAkQ8wc&amp;usg=AFQjCNFl_Ok9tCoL0aRgsXGv13qCYOJLR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666" y="2048652"/>
            <a:ext cx="4480983" cy="26010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velodyne.com/lidar/web/img/home/ford_sho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93" y="2731858"/>
            <a:ext cx="2746217" cy="2538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934" y="6450737"/>
            <a:ext cx="3344333" cy="3608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792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III. Conception du système - Matériel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76159" y="5152673"/>
            <a:ext cx="1454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i="1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Le système réel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75" y="1862665"/>
            <a:ext cx="4551684" cy="2573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264485" y="873759"/>
            <a:ext cx="2573868" cy="455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0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III. Conception du système - Logiciel</a:t>
            </a:r>
          </a:p>
        </p:txBody>
      </p:sp>
      <p:sp>
        <p:nvSpPr>
          <p:cNvPr id="2" name="Rectangle 1"/>
          <p:cNvSpPr/>
          <p:nvPr/>
        </p:nvSpPr>
        <p:spPr>
          <a:xfrm>
            <a:off x="546100" y="2706970"/>
            <a:ext cx="2006600" cy="647700"/>
          </a:xfrm>
          <a:prstGeom prst="rect">
            <a:avLst/>
          </a:prstGeom>
          <a:noFill/>
          <a:ln w="28575">
            <a:solidFill>
              <a:srgbClr val="00123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Acquisition Image </a:t>
            </a:r>
          </a:p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(Thread vidéo</a:t>
            </a:r>
            <a:r>
              <a:rPr lang="fr-FR" sz="1400" dirty="0" smtClean="0">
                <a:solidFill>
                  <a:srgbClr val="001236"/>
                </a:solidFill>
              </a:rPr>
              <a:t>)</a:t>
            </a:r>
            <a:endParaRPr lang="fr-FR" sz="1400" dirty="0">
              <a:solidFill>
                <a:srgbClr val="001236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79700" y="2706970"/>
            <a:ext cx="2006600" cy="647700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Acquisition angle</a:t>
            </a:r>
          </a:p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(moteur </a:t>
            </a:r>
            <a:r>
              <a:rPr lang="fr-FR" sz="1400" dirty="0" err="1" smtClean="0">
                <a:solidFill>
                  <a:srgbClr val="001236"/>
                </a:solidFill>
              </a:rPr>
              <a:t>Pap</a:t>
            </a:r>
            <a:r>
              <a:rPr lang="fr-FR" sz="1400" dirty="0" smtClean="0">
                <a:solidFill>
                  <a:srgbClr val="001236"/>
                </a:solidFill>
              </a:rPr>
              <a:t>)</a:t>
            </a:r>
            <a:endParaRPr lang="fr-FR" sz="1400" dirty="0">
              <a:solidFill>
                <a:srgbClr val="001236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19667" y="1032437"/>
            <a:ext cx="3361266" cy="952500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Initialisation des sous-systèmes :</a:t>
            </a:r>
          </a:p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</a:rPr>
              <a:t>Thread vidéo</a:t>
            </a:r>
          </a:p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</a:rPr>
              <a:t>Stream réseau (si activé)</a:t>
            </a:r>
          </a:p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</a:rPr>
              <a:t>Moteur pas à pas</a:t>
            </a:r>
          </a:p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</a:rPr>
              <a:t>Laser</a:t>
            </a:r>
            <a:endParaRPr lang="fr-FR" sz="1100" dirty="0">
              <a:solidFill>
                <a:srgbClr val="001236"/>
              </a:solidFill>
            </a:endParaRPr>
          </a:p>
        </p:txBody>
      </p:sp>
      <p:cxnSp>
        <p:nvCxnSpPr>
          <p:cNvPr id="15" name="Connecteur en angle 14"/>
          <p:cNvCxnSpPr>
            <a:stCxn id="11" idx="2"/>
            <a:endCxn id="2" idx="0"/>
          </p:cNvCxnSpPr>
          <p:nvPr/>
        </p:nvCxnSpPr>
        <p:spPr>
          <a:xfrm rot="5400000">
            <a:off x="1613834" y="1920503"/>
            <a:ext cx="722033" cy="850900"/>
          </a:xfrm>
          <a:prstGeom prst="bentConnector3">
            <a:avLst/>
          </a:prstGeom>
          <a:ln w="19050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en angle 15"/>
          <p:cNvCxnSpPr>
            <a:stCxn id="11" idx="2"/>
            <a:endCxn id="9" idx="0"/>
          </p:cNvCxnSpPr>
          <p:nvPr/>
        </p:nvCxnSpPr>
        <p:spPr>
          <a:xfrm rot="16200000" flipH="1">
            <a:off x="2680634" y="1704603"/>
            <a:ext cx="722033" cy="1282700"/>
          </a:xfrm>
          <a:prstGeom prst="bentConnector3">
            <a:avLst>
              <a:gd name="adj1" fmla="val 50000"/>
            </a:avLst>
          </a:prstGeom>
          <a:ln w="19050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8204200" y="1683868"/>
            <a:ext cx="2006600" cy="647700"/>
          </a:xfrm>
          <a:prstGeom prst="rect">
            <a:avLst/>
          </a:prstGeom>
          <a:noFill/>
          <a:ln w="28575">
            <a:solidFill>
              <a:srgbClr val="00123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Traitement </a:t>
            </a:r>
            <a:r>
              <a:rPr lang="fr-FR" sz="1400" dirty="0" smtClean="0">
                <a:solidFill>
                  <a:srgbClr val="001236"/>
                </a:solidFill>
              </a:rPr>
              <a:t>image</a:t>
            </a:r>
            <a:endParaRPr lang="fr-FR" sz="1400" dirty="0">
              <a:solidFill>
                <a:srgbClr val="001236"/>
              </a:solidFill>
            </a:endParaRP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0" t="15000" r="7292" b="10251"/>
          <a:stretch/>
        </p:blipFill>
        <p:spPr>
          <a:xfrm>
            <a:off x="1887008" y="3590914"/>
            <a:ext cx="4749800" cy="248929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Connecteur en angle 34"/>
          <p:cNvCxnSpPr>
            <a:stCxn id="2" idx="2"/>
            <a:endCxn id="32" idx="1"/>
          </p:cNvCxnSpPr>
          <p:nvPr/>
        </p:nvCxnSpPr>
        <p:spPr>
          <a:xfrm rot="16200000" flipH="1">
            <a:off x="977757" y="3926313"/>
            <a:ext cx="1480894" cy="337608"/>
          </a:xfrm>
          <a:prstGeom prst="bentConnector2">
            <a:avLst/>
          </a:prstGeom>
          <a:ln w="28575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en angle 37"/>
          <p:cNvCxnSpPr>
            <a:stCxn id="32" idx="3"/>
            <a:endCxn id="31" idx="1"/>
          </p:cNvCxnSpPr>
          <p:nvPr/>
        </p:nvCxnSpPr>
        <p:spPr>
          <a:xfrm flipV="1">
            <a:off x="6636808" y="2007718"/>
            <a:ext cx="1567392" cy="2827846"/>
          </a:xfrm>
          <a:prstGeom prst="bentConnector3">
            <a:avLst>
              <a:gd name="adj1" fmla="val 50000"/>
            </a:avLst>
          </a:prstGeom>
          <a:ln w="28575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8204200" y="2741895"/>
            <a:ext cx="2006600" cy="647700"/>
          </a:xfrm>
          <a:prstGeom prst="rect">
            <a:avLst/>
          </a:prstGeom>
          <a:noFill/>
          <a:ln w="28575">
            <a:solidFill>
              <a:srgbClr val="00123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Conversion distance réelle</a:t>
            </a:r>
            <a:endParaRPr lang="fr-FR" sz="1400" dirty="0">
              <a:solidFill>
                <a:srgbClr val="001236"/>
              </a:solidFill>
            </a:endParaRPr>
          </a:p>
        </p:txBody>
      </p:sp>
      <p:cxnSp>
        <p:nvCxnSpPr>
          <p:cNvPr id="57" name="Connecteur droit avec flèche 56"/>
          <p:cNvCxnSpPr>
            <a:stCxn id="31" idx="2"/>
            <a:endCxn id="55" idx="0"/>
          </p:cNvCxnSpPr>
          <p:nvPr/>
        </p:nvCxnSpPr>
        <p:spPr>
          <a:xfrm>
            <a:off x="9207500" y="2331568"/>
            <a:ext cx="0" cy="410327"/>
          </a:xfrm>
          <a:prstGeom prst="straightConnector1">
            <a:avLst/>
          </a:prstGeom>
          <a:ln w="28575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8204200" y="3799922"/>
            <a:ext cx="2006600" cy="647700"/>
          </a:xfrm>
          <a:prstGeom prst="rect">
            <a:avLst/>
          </a:prstGeom>
          <a:noFill/>
          <a:ln w="28575">
            <a:solidFill>
              <a:srgbClr val="00123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Changement en base cartésienne</a:t>
            </a:r>
            <a:endParaRPr lang="fr-FR" sz="1400" dirty="0">
              <a:solidFill>
                <a:srgbClr val="001236"/>
              </a:solidFill>
            </a:endParaRPr>
          </a:p>
        </p:txBody>
      </p:sp>
      <p:cxnSp>
        <p:nvCxnSpPr>
          <p:cNvPr id="61" name="Connecteur droit avec flèche 60"/>
          <p:cNvCxnSpPr/>
          <p:nvPr/>
        </p:nvCxnSpPr>
        <p:spPr>
          <a:xfrm>
            <a:off x="9207500" y="3385751"/>
            <a:ext cx="0" cy="410327"/>
          </a:xfrm>
          <a:prstGeom prst="straightConnector1">
            <a:avLst/>
          </a:prstGeom>
          <a:ln w="28575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en angle 62"/>
          <p:cNvCxnSpPr>
            <a:stCxn id="9" idx="3"/>
            <a:endCxn id="59" idx="1"/>
          </p:cNvCxnSpPr>
          <p:nvPr/>
        </p:nvCxnSpPr>
        <p:spPr>
          <a:xfrm>
            <a:off x="4686300" y="3030820"/>
            <a:ext cx="3517900" cy="1092952"/>
          </a:xfrm>
          <a:prstGeom prst="bentConnector3">
            <a:avLst>
              <a:gd name="adj1" fmla="val 64440"/>
            </a:avLst>
          </a:prstGeom>
          <a:ln w="19050">
            <a:solidFill>
              <a:srgbClr val="001236"/>
            </a:solidFill>
            <a:prstDash val="sysDot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en angle 70"/>
          <p:cNvCxnSpPr>
            <a:stCxn id="59" idx="2"/>
            <a:endCxn id="33" idx="0"/>
          </p:cNvCxnSpPr>
          <p:nvPr/>
        </p:nvCxnSpPr>
        <p:spPr>
          <a:xfrm rot="16200000" flipH="1">
            <a:off x="9362948" y="4292174"/>
            <a:ext cx="857504" cy="1168400"/>
          </a:xfrm>
          <a:prstGeom prst="bentConnector3">
            <a:avLst>
              <a:gd name="adj1" fmla="val 50000"/>
            </a:avLst>
          </a:prstGeom>
          <a:ln w="19050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9372600" y="5305126"/>
            <a:ext cx="2006600" cy="647700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rgbClr val="001236"/>
                </a:solidFill>
              </a:rPr>
              <a:t>Rotation (moteur </a:t>
            </a:r>
            <a:r>
              <a:rPr lang="fr-FR" sz="1400" dirty="0" err="1" smtClean="0">
                <a:solidFill>
                  <a:srgbClr val="001236"/>
                </a:solidFill>
              </a:rPr>
              <a:t>Pap</a:t>
            </a:r>
            <a:r>
              <a:rPr lang="fr-FR" sz="1400" dirty="0" smtClean="0">
                <a:solidFill>
                  <a:srgbClr val="001236"/>
                </a:solidFill>
              </a:rPr>
              <a:t>)</a:t>
            </a:r>
            <a:endParaRPr lang="fr-FR" sz="1400" dirty="0">
              <a:solidFill>
                <a:srgbClr val="00123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29683" y="2624430"/>
            <a:ext cx="4385734" cy="847162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/>
          <p:cNvSpPr/>
          <p:nvPr/>
        </p:nvSpPr>
        <p:spPr>
          <a:xfrm>
            <a:off x="8094133" y="1585995"/>
            <a:ext cx="2243667" cy="2977538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en angle 22"/>
          <p:cNvCxnSpPr>
            <a:stCxn id="33" idx="2"/>
            <a:endCxn id="19" idx="1"/>
          </p:cNvCxnSpPr>
          <p:nvPr/>
        </p:nvCxnSpPr>
        <p:spPr>
          <a:xfrm rot="5400000" flipH="1">
            <a:off x="3950384" y="-472689"/>
            <a:ext cx="2904815" cy="9946217"/>
          </a:xfrm>
          <a:prstGeom prst="bentConnector4">
            <a:avLst>
              <a:gd name="adj1" fmla="val -7870"/>
              <a:gd name="adj2" fmla="val 102298"/>
            </a:avLst>
          </a:prstGeom>
          <a:ln w="28575">
            <a:solidFill>
              <a:srgbClr val="001236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0333567" y="1009041"/>
            <a:ext cx="364067" cy="144817"/>
          </a:xfrm>
          <a:prstGeom prst="rect">
            <a:avLst/>
          </a:prstGeom>
          <a:noFill/>
          <a:ln w="28575">
            <a:solidFill>
              <a:srgbClr val="00123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00" dirty="0">
              <a:solidFill>
                <a:srgbClr val="001236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0329333" y="744607"/>
            <a:ext cx="368300" cy="141584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/>
          <p:cNvSpPr/>
          <p:nvPr/>
        </p:nvSpPr>
        <p:spPr>
          <a:xfrm>
            <a:off x="10333567" y="1297518"/>
            <a:ext cx="364066" cy="144817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00" dirty="0">
              <a:solidFill>
                <a:srgbClr val="001236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697633" y="682237"/>
            <a:ext cx="109196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Bloc global</a:t>
            </a:r>
            <a:endParaRPr lang="fr-FR" sz="11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0697633" y="970714"/>
            <a:ext cx="15392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Bloc </a:t>
            </a:r>
            <a:r>
              <a:rPr lang="fr-FR" sz="1100" dirty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fr-FR" sz="11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 traitement</a:t>
            </a:r>
            <a:endParaRPr lang="fr-FR" sz="11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0697633" y="1267012"/>
            <a:ext cx="120898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1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Bloc d’action</a:t>
            </a:r>
            <a:endParaRPr lang="fr-FR" sz="11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887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IV. Résultats - Modélisation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50521" t="16482" r="25937" b="43889"/>
          <a:stretch/>
        </p:blipFill>
        <p:spPr>
          <a:xfrm flipH="1">
            <a:off x="6578601" y="1455737"/>
            <a:ext cx="4984748" cy="4291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utoShape 2" descr="https://webmail1d.orange.fr/webmail/fr_FR/download/Download.html?IDMSG=4848&amp;PJRANG=2&amp;NAME=IMG_2691.JPG&amp;FOLDER=INBOX"/>
          <p:cNvSpPr>
            <a:spLocks noChangeAspect="1" noChangeArrowheads="1"/>
          </p:cNvSpPr>
          <p:nvPr/>
        </p:nvSpPr>
        <p:spPr bwMode="auto">
          <a:xfrm>
            <a:off x="739775" y="1455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16" y="1548869"/>
            <a:ext cx="5001684" cy="3751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889000" y="2607733"/>
            <a:ext cx="10303933" cy="302210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78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625" y="1532967"/>
            <a:ext cx="3249450" cy="40968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ZoneTexte 11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IV. Résultats – Modélisation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9460" y="2022414"/>
            <a:ext cx="4122765" cy="3092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889000" y="2607733"/>
            <a:ext cx="10303933" cy="302210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607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V</a:t>
            </a:r>
            <a:r>
              <a:rPr lang="fr-FR" sz="3200" dirty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. Mise en </a:t>
            </a:r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perspective</a:t>
            </a:r>
            <a:endParaRPr lang="fr-FR" sz="32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57040" y="2084250"/>
            <a:ext cx="5288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Avantages du système</a:t>
            </a:r>
          </a:p>
          <a:p>
            <a:pPr marL="342900" indent="-342900">
              <a:buFontTx/>
              <a:buChar char="-"/>
            </a:pPr>
            <a:endParaRPr lang="fr-FR" sz="24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Point d’amélioration</a:t>
            </a:r>
          </a:p>
          <a:p>
            <a:pPr marL="342900" indent="-342900">
              <a:buFontTx/>
              <a:buChar char="-"/>
            </a:pPr>
            <a:endParaRPr lang="fr-FR" sz="24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331" y="3480123"/>
            <a:ext cx="4551684" cy="2573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0" t="22634" r="10714" b="15050"/>
          <a:stretch/>
        </p:blipFill>
        <p:spPr bwMode="auto">
          <a:xfrm>
            <a:off x="5503331" y="1041400"/>
            <a:ext cx="4622801" cy="220133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7670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V</a:t>
            </a:r>
            <a:r>
              <a:rPr lang="fr-FR" sz="3200" dirty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. Mise en </a:t>
            </a:r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perspective</a:t>
            </a:r>
            <a:endParaRPr lang="fr-FR" sz="32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6281" y="1047234"/>
            <a:ext cx="3074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- Applications </a:t>
            </a:r>
            <a:r>
              <a:rPr lang="fr-FR" dirty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actuelles et future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22" y="1563901"/>
            <a:ext cx="5202839" cy="27372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1961810" y="4530637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Utilisation militaire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pic>
        <p:nvPicPr>
          <p:cNvPr id="2050" name="Picture 2" descr="GeoHot, le premier hacker de la PS3 et de l’iPhone, pourrait bien révolutionner les voitures autonom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209" y="1563901"/>
            <a:ext cx="4727102" cy="3151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7641629" y="4979039"/>
            <a:ext cx="2225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Utilisation quotidienne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02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0" y="3902058"/>
            <a:ext cx="1219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*   *</a:t>
            </a:r>
          </a:p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*  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-1" y="19462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Questions</a:t>
            </a:r>
            <a:endParaRPr lang="fr-FR" sz="3200" dirty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11427" t="18879" r="55347" b="13451"/>
          <a:stretch/>
        </p:blipFill>
        <p:spPr>
          <a:xfrm>
            <a:off x="619432" y="432143"/>
            <a:ext cx="10471354" cy="599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7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0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Problématique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771525" y="2767542"/>
            <a:ext cx="10126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Comment scanner un environnement, à distance 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771525" y="3444875"/>
            <a:ext cx="10126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Comment se repérer dans l’environnement grâce à </a:t>
            </a: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ce scan </a:t>
            </a: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?</a:t>
            </a:r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74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885295" y="1527174"/>
            <a:ext cx="5515505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Étude d’une solution existante</a:t>
            </a:r>
          </a:p>
          <a:p>
            <a:pPr marL="571500" indent="-571500">
              <a:buFont typeface="+mj-lt"/>
              <a:buAutoNum type="romanUcPeriod"/>
            </a:pPr>
            <a:endParaRPr lang="fr-FR" sz="5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Conceptualisation du système à réaliser</a:t>
            </a:r>
          </a:p>
          <a:p>
            <a:pPr marL="571500" indent="-571500">
              <a:buFont typeface="+mj-lt"/>
              <a:buAutoNum type="romanUcPeriod"/>
            </a:pPr>
            <a:endParaRPr lang="fr-FR" sz="5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Conception du système </a:t>
            </a:r>
            <a:endParaRPr lang="fr-FR" sz="5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1028700" lvl="1" indent="-571500">
              <a:buFont typeface="+mj-lt"/>
              <a:buAutoNum type="alphaLcParenR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Matériel</a:t>
            </a:r>
          </a:p>
          <a:p>
            <a:pPr marL="1028700" lvl="1" indent="-571500">
              <a:buFont typeface="+mj-lt"/>
              <a:buAutoNum type="alphaLcParenR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Logiciel</a:t>
            </a:r>
          </a:p>
          <a:p>
            <a:pPr marL="1028700" lvl="1" indent="-571500">
              <a:buFont typeface="+mj-lt"/>
              <a:buAutoNum type="alphaLcParenR"/>
            </a:pPr>
            <a:endParaRPr lang="fr-FR" sz="5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Résultats</a:t>
            </a:r>
          </a:p>
          <a:p>
            <a:pPr marL="571500" indent="-571500">
              <a:buFont typeface="+mj-lt"/>
              <a:buAutoNum type="romanUcPeriod"/>
            </a:pPr>
            <a:endParaRPr lang="fr-FR" sz="5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Mise en perspective</a:t>
            </a:r>
          </a:p>
          <a:p>
            <a:pPr marL="571500" indent="-571500">
              <a:buFont typeface="+mj-lt"/>
              <a:buAutoNum type="romanUcPeriod"/>
            </a:pPr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Sommaire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762" y="3227639"/>
            <a:ext cx="6369202" cy="21648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ZoneTexte 4"/>
          <p:cNvSpPr txBox="1"/>
          <p:nvPr/>
        </p:nvSpPr>
        <p:spPr>
          <a:xfrm>
            <a:off x="6400800" y="5524446"/>
            <a:ext cx="451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Modélisation d’une grotte grâce à un Lidar</a:t>
            </a:r>
          </a:p>
        </p:txBody>
      </p:sp>
    </p:spTree>
    <p:extLst>
      <p:ext uri="{BB962C8B-B14F-4D97-AF65-F5344CB8AC3E}">
        <p14:creationId xmlns:p14="http://schemas.microsoft.com/office/powerpoint/2010/main" val="150195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0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I. Étude d’une solution existante</a:t>
            </a:r>
          </a:p>
        </p:txBody>
      </p:sp>
      <p:pic>
        <p:nvPicPr>
          <p:cNvPr id="3074" name="Picture 2" descr="http://velodyne.com/lidar/web/img/home/lidar_family_sho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20" y="1911788"/>
            <a:ext cx="3676650" cy="3143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5392540" y="2008050"/>
            <a:ext cx="37579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Technique du </a:t>
            </a:r>
            <a:r>
              <a:rPr lang="fr-FR" sz="2400" i="1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temps de vol</a:t>
            </a:r>
          </a:p>
          <a:p>
            <a:endParaRPr lang="fr-FR" sz="2400" dirty="0" smtClean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Rapide et précis</a:t>
            </a:r>
          </a:p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Sensible</a:t>
            </a:r>
          </a:p>
          <a:p>
            <a:pPr marL="342900" indent="-342900">
              <a:buFontTx/>
              <a:buChar char="-"/>
            </a:pPr>
            <a:endParaRPr lang="fr-FR" sz="24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Très coûteux ($15.000)</a:t>
            </a:r>
          </a:p>
          <a:p>
            <a:pPr marL="342900" indent="-342900">
              <a:buFontTx/>
              <a:buChar char="-"/>
            </a:pPr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  <a:p>
            <a:pPr marL="571500" indent="-571500">
              <a:buFont typeface="+mj-lt"/>
              <a:buAutoNum type="romanUcPeriod"/>
            </a:pPr>
            <a:endParaRPr lang="fr-FR" sz="2400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93720" y="5055038"/>
            <a:ext cx="375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Les trois modèles de la société </a:t>
            </a:r>
            <a:r>
              <a:rPr lang="fr-FR" i="1" dirty="0" err="1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Velodyne</a:t>
            </a:r>
            <a:endParaRPr lang="fr-FR" i="1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82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II. Conceptualisation du système à réaliser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4810518" y="1230432"/>
            <a:ext cx="6503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Protocole simple</a:t>
            </a:r>
          </a:p>
          <a:p>
            <a:r>
              <a:rPr lang="fr-FR" sz="2400" i="1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sym typeface="Wingdings" panose="05000000000000000000" pitchFamily="2" charset="2"/>
              </a:rPr>
              <a:t>        Permet d’appréhender la réponse du système</a:t>
            </a:r>
            <a:endParaRPr lang="fr-FR" sz="2400" i="1" dirty="0" smtClean="0">
              <a:solidFill>
                <a:srgbClr val="00123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/>
          <a:srcRect t="9853"/>
          <a:stretch/>
        </p:blipFill>
        <p:spPr>
          <a:xfrm>
            <a:off x="971360" y="4343847"/>
            <a:ext cx="2282461" cy="1901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0" name="Connecteur droit avec flèche 9"/>
          <p:cNvCxnSpPr/>
          <p:nvPr/>
        </p:nvCxnSpPr>
        <p:spPr>
          <a:xfrm>
            <a:off x="5153540" y="1837781"/>
            <a:ext cx="304800" cy="0"/>
          </a:xfrm>
          <a:prstGeom prst="straightConnector1">
            <a:avLst/>
          </a:prstGeom>
          <a:ln w="19050">
            <a:solidFill>
              <a:srgbClr val="001236"/>
            </a:solidFill>
            <a:headEnd type="none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e 13"/>
          <p:cNvGrpSpPr/>
          <p:nvPr/>
        </p:nvGrpSpPr>
        <p:grpSpPr>
          <a:xfrm>
            <a:off x="4542029" y="2166295"/>
            <a:ext cx="7040346" cy="4222469"/>
            <a:chOff x="5153540" y="2933785"/>
            <a:chExt cx="5817326" cy="3488959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46" r="6642"/>
            <a:stretch/>
          </p:blipFill>
          <p:spPr>
            <a:xfrm>
              <a:off x="5153540" y="2933785"/>
              <a:ext cx="5817326" cy="3488959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6931818" y="5486399"/>
              <a:ext cx="295275" cy="1071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79" t="36062" r="78551" b="60444"/>
            <a:stretch/>
          </p:blipFill>
          <p:spPr>
            <a:xfrm>
              <a:off x="6970870" y="5384960"/>
              <a:ext cx="175260" cy="121920"/>
            </a:xfrm>
            <a:prstGeom prst="rect">
              <a:avLst/>
            </a:prstGeom>
          </p:spPr>
        </p:pic>
      </p:grpSp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99" y="1489682"/>
            <a:ext cx="3448050" cy="2295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99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II. Conceptualisation du système à réaliser – Étude mathématique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/>
              <p:cNvSpPr txBox="1"/>
              <p:nvPr/>
            </p:nvSpPr>
            <p:spPr>
              <a:xfrm>
                <a:off x="7358057" y="1730256"/>
                <a:ext cx="1322478" cy="9827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𝑂𝑛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𝑜𝑏𝑡𝑖𝑒𝑛𝑡</m:t>
                      </m:r>
                    </m:oMath>
                  </m:oMathPara>
                </a14:m>
                <a:endParaRPr lang="fr-FR" b="0" i="1" dirty="0" smtClean="0">
                  <a:solidFill>
                    <a:srgbClr val="001236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</m:num>
                        <m:den>
                          <m: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  <m:t> − </m:t>
                          </m:r>
                          <m:f>
                            <m:fPr>
                              <m:ctrlP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num>
                            <m:den>
                              <m: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fr-FR" b="1" dirty="0">
                  <a:solidFill>
                    <a:srgbClr val="001236"/>
                  </a:solidFill>
                </a:endParaRPr>
              </a:p>
            </p:txBody>
          </p:sp>
        </mc:Choice>
        <mc:Fallback xmlns="">
          <p:sp>
            <p:nvSpPr>
              <p:cNvPr id="9" name="ZoneTexte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8057" y="1730256"/>
                <a:ext cx="1322478" cy="98277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3"/>
          <a:srcRect l="32796" t="14086" r="27850" b="10215"/>
          <a:stretch/>
        </p:blipFill>
        <p:spPr>
          <a:xfrm>
            <a:off x="371958" y="1033957"/>
            <a:ext cx="4846471" cy="524372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/>
              <p:cNvSpPr txBox="1"/>
              <p:nvPr/>
            </p:nvSpPr>
            <p:spPr>
              <a:xfrm>
                <a:off x="5881650" y="3512449"/>
                <a:ext cx="4874924" cy="8013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𝑃𝑎𝑟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𝑢𝑛𝑒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𝑎𝑢𝑡𝑟𝑒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𝑟𝑒𝑙𝑎𝑡𝑖𝑜𝑛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𝑡𝑟𝑖𝑔𝑜𝑛𝑜𝑚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é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𝑡𝑟𝑖𝑞𝑢𝑒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𝑜𝑛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fr-FR" b="0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 :</m:t>
                      </m:r>
                    </m:oMath>
                  </m:oMathPara>
                </a14:m>
                <a:endParaRPr lang="fr-FR" b="0" i="1" dirty="0" smtClean="0">
                  <a:solidFill>
                    <a:srgbClr val="001236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𝒛</m:t>
                      </m:r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fr-FR" b="1" i="1" smtClean="0">
                          <a:solidFill>
                            <a:srgbClr val="001236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func>
                        <m:funcPr>
                          <m:ctrlP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fr-FR" b="1" i="0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</a:rPr>
                            <m:t>𝐭𝐚𝐧</m:t>
                          </m:r>
                        </m:fName>
                        <m:e>
                          <m:f>
                            <m:fPr>
                              <m:ctrlP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num>
                            <m:den>
                              <m:r>
                                <a:rPr lang="fr-FR" b="1" i="1" smtClean="0">
                                  <a:solidFill>
                                    <a:srgbClr val="001236"/>
                                  </a:solidFill>
                                  <a:latin typeface="Cambria Math" panose="02040503050406030204" pitchFamily="18" charset="0"/>
                                </a:rPr>
                                <m:t>𝑯</m:t>
                              </m:r>
                            </m:den>
                          </m:f>
                          <m:r>
                            <a:rPr lang="fr-FR" b="1" i="1" smtClean="0">
                              <a:solidFill>
                                <a:srgbClr val="00123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𝝋</m:t>
                          </m:r>
                        </m:e>
                      </m:func>
                    </m:oMath>
                  </m:oMathPara>
                </a14:m>
                <a:endParaRPr lang="fr-FR" b="1" dirty="0">
                  <a:solidFill>
                    <a:srgbClr val="001236"/>
                  </a:solidFill>
                </a:endParaRPr>
              </a:p>
            </p:txBody>
          </p:sp>
        </mc:Choice>
        <mc:Fallback xmlns="">
          <p:sp>
            <p:nvSpPr>
              <p:cNvPr id="11" name="ZoneTexte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650" y="3512449"/>
                <a:ext cx="4874924" cy="801310"/>
              </a:xfrm>
              <a:prstGeom prst="rect">
                <a:avLst/>
              </a:prstGeom>
              <a:blipFill rotWithShape="0">
                <a:blip r:embed="rId4"/>
                <a:stretch>
                  <a:fillRect l="-750" t="-758" r="-12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ZoneTexte 11"/>
          <p:cNvSpPr txBox="1"/>
          <p:nvPr/>
        </p:nvSpPr>
        <p:spPr>
          <a:xfrm>
            <a:off x="9074120" y="2036975"/>
            <a:ext cx="61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(1)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382110" y="3913104"/>
            <a:ext cx="61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3258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II. Conceptualisation du système à réaliser – Influence des paramètres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113" y="1116060"/>
            <a:ext cx="7943774" cy="50551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714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" y="34605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12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III. Conception du système - Matériel</a:t>
            </a:r>
          </a:p>
        </p:txBody>
      </p:sp>
      <p:pic>
        <p:nvPicPr>
          <p:cNvPr id="7170" name="Picture 2" descr="http://www.google.fr/url?source=imglanding&amp;ct=img&amp;q=http://www.xn--icne-wqa.com/images/icones/7/7/pictogram-din-w010-laser.png&amp;sa=X&amp;ei=n96BVZ-WF4OPU6WAvIgF&amp;ved=0CAkQ8wc&amp;usg=AFQjCNGkXaH_kEZ0KtVrE7Mq8vQ_Rvl50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933" y="5196107"/>
            <a:ext cx="858306" cy="85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848169"/>
              </p:ext>
            </p:extLst>
          </p:nvPr>
        </p:nvGraphicFramePr>
        <p:xfrm>
          <a:off x="1409700" y="945241"/>
          <a:ext cx="9372600" cy="3667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6337"/>
                <a:gridCol w="4160429"/>
                <a:gridCol w="34158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1400" b="0" dirty="0" smtClean="0"/>
                        <a:t>Pièce</a:t>
                      </a:r>
                      <a:endParaRPr lang="fr-FR" sz="1400" b="0" dirty="0"/>
                    </a:p>
                  </a:txBody>
                  <a:tcPr>
                    <a:solidFill>
                      <a:srgbClr val="0012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0" dirty="0" smtClean="0"/>
                        <a:t>Attente</a:t>
                      </a:r>
                      <a:endParaRPr lang="fr-FR" sz="1400" b="0" dirty="0"/>
                    </a:p>
                  </a:txBody>
                  <a:tcPr>
                    <a:solidFill>
                      <a:srgbClr val="0012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0" dirty="0" smtClean="0"/>
                        <a:t>Solution technique</a:t>
                      </a:r>
                      <a:endParaRPr lang="fr-FR" sz="1400" b="0" dirty="0"/>
                    </a:p>
                  </a:txBody>
                  <a:tcPr>
                    <a:solidFill>
                      <a:srgbClr val="00123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Socle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Maintenir en position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Différentes largeurs du système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Permettre la rotation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Socle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découpé au laser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Système de pions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Axe et roulements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Moteur </a:t>
                      </a:r>
                      <a:r>
                        <a:rPr lang="fr-FR" sz="1400" baseline="0" dirty="0" err="1" smtClean="0">
                          <a:solidFill>
                            <a:srgbClr val="001236"/>
                          </a:solidFill>
                        </a:rPr>
                        <a:t>PàP</a:t>
                      </a:r>
                      <a:endParaRPr lang="fr-FR" sz="1400" dirty="0" smtClean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Source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laser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Puissance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et sécurité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Générer une ligne laser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Maintenir des pièces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alignées</a:t>
                      </a:r>
                      <a:endParaRPr lang="fr-FR" sz="1400" dirty="0" smtClean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Lase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r 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IR de 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classe 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I</a:t>
                      </a:r>
                      <a:endParaRPr lang="fr-FR" sz="1400" baseline="0" dirty="0" smtClean="0">
                        <a:solidFill>
                          <a:srgbClr val="001236"/>
                        </a:solidFill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Générateur de ligne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Support imprimé en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3D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Capteurs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Repérer la position du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laser</a:t>
                      </a:r>
                      <a:endParaRPr lang="fr-FR" sz="1400" dirty="0" smtClean="0">
                        <a:solidFill>
                          <a:srgbClr val="001236"/>
                        </a:solidFill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Mesurer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a</a:t>
                      </a: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ngle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Maintien en position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Camera infrarouge + filtre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sz="800" baseline="0" dirty="0" smtClean="0">
                        <a:solidFill>
                          <a:srgbClr val="001236"/>
                        </a:solidFill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Moteur </a:t>
                      </a:r>
                      <a:r>
                        <a:rPr lang="fr-FR" sz="1400" baseline="0" dirty="0" err="1" smtClean="0">
                          <a:solidFill>
                            <a:srgbClr val="001236"/>
                          </a:solidFill>
                        </a:rPr>
                        <a:t>Pàp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Traitement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Traitement des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Commande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 du système</a:t>
                      </a:r>
                      <a:endParaRPr lang="fr-FR" sz="1400" dirty="0" smtClean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-      </a:t>
                      </a:r>
                      <a:r>
                        <a:rPr lang="fr-FR" sz="1400" dirty="0" err="1" smtClean="0">
                          <a:solidFill>
                            <a:srgbClr val="001236"/>
                          </a:solidFill>
                        </a:rPr>
                        <a:t>Raspberry</a:t>
                      </a: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 Pi 2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Alimentation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sz="1400" dirty="0" smtClean="0">
                          <a:solidFill>
                            <a:srgbClr val="001236"/>
                          </a:solidFill>
                        </a:rPr>
                        <a:t>Laser</a:t>
                      </a:r>
                      <a:endParaRPr lang="fr-FR" sz="1400" dirty="0" smtClean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-      Batterie </a:t>
                      </a:r>
                      <a:r>
                        <a:rPr lang="fr-FR" sz="1400" baseline="0" dirty="0" smtClean="0">
                          <a:solidFill>
                            <a:srgbClr val="001236"/>
                          </a:solidFill>
                        </a:rPr>
                        <a:t>portable</a:t>
                      </a:r>
                      <a:endParaRPr lang="fr-FR" sz="1400" dirty="0">
                        <a:solidFill>
                          <a:srgbClr val="001236"/>
                        </a:solidFill>
                      </a:endParaRPr>
                    </a:p>
                  </a:txBody>
                  <a:tcPr>
                    <a:solidFill>
                      <a:srgbClr val="C9DBFF"/>
                    </a:solidFill>
                  </a:tcPr>
                </a:tc>
              </a:tr>
            </a:tbl>
          </a:graphicData>
        </a:graphic>
      </p:graphicFrame>
      <p:pic>
        <p:nvPicPr>
          <p:cNvPr id="7" name="Imag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0" t="22634" r="10714" b="15050"/>
          <a:stretch/>
        </p:blipFill>
        <p:spPr bwMode="auto">
          <a:xfrm>
            <a:off x="6993465" y="4775200"/>
            <a:ext cx="3530602" cy="170012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053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348</Words>
  <Application>Microsoft Office PowerPoint</Application>
  <PresentationFormat>Grand écran</PresentationFormat>
  <Paragraphs>105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Garamond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Clément Jouault</dc:creator>
  <cp:lastModifiedBy>Clément Jouault</cp:lastModifiedBy>
  <cp:revision>47</cp:revision>
  <dcterms:created xsi:type="dcterms:W3CDTF">2015-06-17T16:34:18Z</dcterms:created>
  <dcterms:modified xsi:type="dcterms:W3CDTF">2016-01-05T00:28:43Z</dcterms:modified>
</cp:coreProperties>
</file>

<file path=docProps/thumbnail.jpeg>
</file>